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11"/>
  </p:notesMasterIdLst>
  <p:handoutMasterIdLst>
    <p:handoutMasterId r:id="rId12"/>
  </p:handoutMasterIdLst>
  <p:sldIdLst>
    <p:sldId id="280" r:id="rId2"/>
    <p:sldId id="269" r:id="rId3"/>
    <p:sldId id="270" r:id="rId4"/>
    <p:sldId id="273" r:id="rId5"/>
    <p:sldId id="281" r:id="rId6"/>
    <p:sldId id="277" r:id="rId7"/>
    <p:sldId id="282" r:id="rId8"/>
    <p:sldId id="283" r:id="rId9"/>
    <p:sldId id="27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404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244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CB2E47-6F41-409B-AD22-834AE1EFF186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80BE5A-9D85-4716-9443-9D9E66ACB5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7826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mp>
</file>

<file path=ppt/media/image11.tmp>
</file>

<file path=ppt/media/image12.tmp>
</file>

<file path=ppt/media/image13.tmp>
</file>

<file path=ppt/media/image2.png>
</file>

<file path=ppt/media/image3.png>
</file>

<file path=ppt/media/image4.png>
</file>

<file path=ppt/media/image5.tmp>
</file>

<file path=ppt/media/image6.png>
</file>

<file path=ppt/media/image7.png>
</file>

<file path=ppt/media/image8.png>
</file>

<file path=ppt/media/image9.t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D6744A-403D-42A1-BFE7-61DA46EE7C6C}" type="datetimeFigureOut">
              <a:rPr lang="en-US" smtClean="0"/>
              <a:t>4/22/2018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E05635-4EFD-4447-A451-86C57984FA8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6023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13" name="Rounded Rectangle 12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7" name="Rectangle 6"/>
          <p:cNvSpPr/>
          <p:nvPr/>
        </p:nvSpPr>
        <p:spPr bwMode="grayWhite">
          <a:xfrm>
            <a:off x="83909" y="1449304"/>
            <a:ext cx="12028716" cy="1527349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0" name="Rectangle 9"/>
          <p:cNvSpPr/>
          <p:nvPr/>
        </p:nvSpPr>
        <p:spPr>
          <a:xfrm>
            <a:off x="83909" y="1396720"/>
            <a:ext cx="12028716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1" name="Rectangle 10"/>
          <p:cNvSpPr/>
          <p:nvPr/>
        </p:nvSpPr>
        <p:spPr>
          <a:xfrm>
            <a:off x="83909" y="2976649"/>
            <a:ext cx="12028716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1505931"/>
            <a:ext cx="10972800" cy="1470025"/>
          </a:xfrm>
        </p:spPr>
        <p:txBody>
          <a:bodyPr anchor="ctr"/>
          <a:lstStyle>
            <a:lvl1pPr algn="ctr"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727200" y="3200400"/>
            <a:ext cx="85344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solidFill>
            <a:schemeClr val="accent1">
              <a:lumMod val="75000"/>
            </a:schemeClr>
          </a:solidFill>
        </p:spPr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697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736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2"/>
            <a:ext cx="268224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274641"/>
            <a:ext cx="7416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5871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1036320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43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10" name="Rounded Rectangle 9"/>
          <p:cNvSpPr/>
          <p:nvPr/>
        </p:nvSpPr>
        <p:spPr>
          <a:xfrm>
            <a:off x="87084" y="69756"/>
            <a:ext cx="12017829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7" name="Rectangle 6"/>
          <p:cNvSpPr/>
          <p:nvPr/>
        </p:nvSpPr>
        <p:spPr>
          <a:xfrm flipV="1">
            <a:off x="92550" y="2376830"/>
            <a:ext cx="12018020" cy="9144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8" name="Rectangle 7"/>
          <p:cNvSpPr/>
          <p:nvPr/>
        </p:nvSpPr>
        <p:spPr>
          <a:xfrm>
            <a:off x="92195" y="2341476"/>
            <a:ext cx="12018375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9" name="Rectangle 8"/>
          <p:cNvSpPr/>
          <p:nvPr/>
        </p:nvSpPr>
        <p:spPr>
          <a:xfrm>
            <a:off x="91075" y="2468880"/>
            <a:ext cx="12019495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952501"/>
            <a:ext cx="103632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547938"/>
            <a:ext cx="103632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66800" y="6172200"/>
            <a:ext cx="5334000" cy="457200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226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499872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578600" y="1447800"/>
            <a:ext cx="4998720" cy="45720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84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half" idx="2"/>
          </p:nvPr>
        </p:nvSpPr>
        <p:spPr>
          <a:xfrm>
            <a:off x="1219200" y="2247900"/>
            <a:ext cx="49784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604000" y="1447800"/>
            <a:ext cx="49784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half" idx="4"/>
          </p:nvPr>
        </p:nvSpPr>
        <p:spPr>
          <a:xfrm>
            <a:off x="6604000" y="2247900"/>
            <a:ext cx="4978400" cy="38862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274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0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557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9" name="Rounded Rectangle 8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"/>
          </p:nvPr>
        </p:nvSpPr>
        <p:spPr>
          <a:xfrm>
            <a:off x="3962400" y="1600200"/>
            <a:ext cx="7620000" cy="4495800"/>
          </a:xfrm>
        </p:spPr>
        <p:txBody>
          <a:bodyPr vert="horz"/>
          <a:lstStyle/>
          <a:p>
            <a:pPr lvl="0" eaLnBrk="1" latinLnBrk="0" hangingPunct="1"/>
            <a:r>
              <a:rPr lang="en-US"/>
              <a:t>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1219200" y="1600200"/>
            <a:ext cx="2540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269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 flipV="1">
            <a:off x="91076" y="4683555"/>
            <a:ext cx="12009120" cy="91440"/>
          </a:xfrm>
          <a:prstGeom prst="rect">
            <a:avLst/>
          </a:prstGeom>
          <a:solidFill>
            <a:schemeClr val="accent1">
              <a:lumMod val="75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2" name="Rectangle 11"/>
          <p:cNvSpPr/>
          <p:nvPr/>
        </p:nvSpPr>
        <p:spPr>
          <a:xfrm>
            <a:off x="91345" y="4650475"/>
            <a:ext cx="12008852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13" name="Rectangle 12"/>
          <p:cNvSpPr/>
          <p:nvPr/>
        </p:nvSpPr>
        <p:spPr>
          <a:xfrm>
            <a:off x="91348" y="4773225"/>
            <a:ext cx="12008849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4900550"/>
            <a:ext cx="97536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91078" y="66676"/>
            <a:ext cx="12002497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5445825"/>
            <a:ext cx="97536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95072" y="6208776"/>
            <a:ext cx="609600" cy="457200"/>
          </a:xfrm>
        </p:spPr>
        <p:txBody>
          <a:bodyPr/>
          <a:lstStyle/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219200" y="6172200"/>
            <a:ext cx="5181600" cy="457200"/>
          </a:xfrm>
        </p:spPr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6577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 sz="1800" dirty="0"/>
          </a:p>
        </p:txBody>
      </p:sp>
      <p:sp useBgFill="1">
        <p:nvSpPr>
          <p:cNvPr id="8" name="Rounded Rectangle 7"/>
          <p:cNvSpPr/>
          <p:nvPr/>
        </p:nvSpPr>
        <p:spPr>
          <a:xfrm>
            <a:off x="85344" y="69755"/>
            <a:ext cx="12017829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1800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1219200" y="274638"/>
            <a:ext cx="103632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en-US"/>
              <a:t>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95072" y="6210300"/>
            <a:ext cx="609600" cy="457200"/>
          </a:xfrm>
          <a:prstGeom prst="ellipse">
            <a:avLst/>
          </a:prstGeom>
          <a:solidFill>
            <a:schemeClr val="accent1">
              <a:lumMod val="75000"/>
            </a:schemeClr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401CF334-2D5C-4859-84A6-CA7E6E43FA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229600" y="6191250"/>
            <a:ext cx="33020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349BF3EA-1A78-4F07-BDC0-C8A1BD461199}" type="datetimeFigureOut">
              <a:rPr lang="en-US" smtClean="0"/>
              <a:t>4/22/2018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970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>
            <a:lumMod val="75000"/>
          </a:schemeClr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>
            <a:lumMod val="75000"/>
          </a:schemeClr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lumMod val="60000"/>
            <a:lumOff val="4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>
            <a:lumMod val="75000"/>
          </a:schemeClr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lumMod val="75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526030" indent="-285750" algn="l" rtl="0" eaLnBrk="1" latinLnBrk="0" hangingPunct="1">
        <a:spcBef>
          <a:spcPts val="370"/>
        </a:spcBef>
        <a:buClr>
          <a:schemeClr val="accent3">
            <a:lumMod val="50000"/>
          </a:schemeClr>
        </a:buClr>
        <a:buFont typeface="Arial" panose="020B0604020202020204" pitchFamily="34" charset="0"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m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image" Target="../media/image9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mp"/><Relationship Id="rId2" Type="http://schemas.openxmlformats.org/officeDocument/2006/relationships/image" Target="../media/image11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m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Journey to the Center of the Earth Project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Jules Verne Travel – Department of Technology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3146982-5E59-4DE2-9922-5C94DAA3617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3166" y="4386743"/>
            <a:ext cx="2099234" cy="2084325"/>
          </a:xfrm>
          <a:prstGeom prst="rect">
            <a:avLst/>
          </a:prstGeom>
        </p:spPr>
      </p:pic>
      <p:sp>
        <p:nvSpPr>
          <p:cNvPr id="5" name="Subtitle 3">
            <a:extLst>
              <a:ext uri="{FF2B5EF4-FFF2-40B4-BE49-F238E27FC236}">
                <a16:creationId xmlns:a16="http://schemas.microsoft.com/office/drawing/2014/main" id="{123CC474-617B-47F2-B41A-47CCED9FE7B4}"/>
              </a:ext>
            </a:extLst>
          </p:cNvPr>
          <p:cNvSpPr txBox="1">
            <a:spLocks/>
          </p:cNvSpPr>
          <p:nvPr/>
        </p:nvSpPr>
        <p:spPr>
          <a:xfrm>
            <a:off x="3857896" y="6000332"/>
            <a:ext cx="3971109" cy="470736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0" indent="0" algn="ctr" rtl="0" eaLnBrk="1" latinLnBrk="0" hangingPunct="1">
              <a:spcBef>
                <a:spcPts val="580"/>
              </a:spcBef>
              <a:buClr>
                <a:schemeClr val="accent1">
                  <a:lumMod val="75000"/>
                </a:schemeClr>
              </a:buClr>
              <a:buSzPct val="85000"/>
              <a:buFont typeface="Wingdings 2"/>
              <a:buNone/>
              <a:defRPr kumimoji="0"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ts val="370"/>
              </a:spcBef>
              <a:buClr>
                <a:schemeClr val="accent2">
                  <a:lumMod val="75000"/>
                </a:schemeClr>
              </a:buClr>
              <a:buSzPct val="85000"/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370"/>
              </a:spcBef>
              <a:buClr>
                <a:schemeClr val="accent1">
                  <a:lumMod val="60000"/>
                  <a:lumOff val="40000"/>
                </a:schemeClr>
              </a:buClr>
              <a:buSzPct val="8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370"/>
              </a:spcBef>
              <a:buClr>
                <a:schemeClr val="accent3">
                  <a:lumMod val="75000"/>
                </a:schemeClr>
              </a:buClr>
              <a:buFontTx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70"/>
              </a:spcBef>
              <a:buClr>
                <a:schemeClr val="accent2"/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70"/>
              </a:spcBef>
              <a:buClr>
                <a:schemeClr val="accent1">
                  <a:lumMod val="75000"/>
                </a:schemeClr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7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Fabiana Mansueto Silva – April 2018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07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Vision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1219200" y="1447800"/>
            <a:ext cx="10363200" cy="480495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CA" dirty="0"/>
              <a:t>Jules Verne Travel is the go-to travel agency for Extraordinary Voyagers. 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Our goal is to build strong relationships with clients, scientists and entrepreneurs through proper management of fantastic travels such as Journey to the Center of the Earth. 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The development of geological mineralogy is one of the many positive consequences of our work. 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The future travels are From the Earth to the Moon and Twenty Thousand Leagues Under the Sea.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785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What are we selling?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dirty="0"/>
              <a:t>The Jules Verne Travel is selling a “Journey to the Center of the Earth”. It is an extraordinary voyage to the interior of the Earth through volcanic tubes. 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The principal tourist attractions are prehistoric animals, giant crystal caves, plenty of the amazing colours and rock formations that exist inside a volcano.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959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Website Concepts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While there are a lot of important components to effective website design, including these four key elements can make a difference:</a:t>
            </a:r>
          </a:p>
          <a:p>
            <a:r>
              <a:rPr lang="en-CA" dirty="0"/>
              <a:t>Simple navigation</a:t>
            </a:r>
          </a:p>
          <a:p>
            <a:r>
              <a:rPr lang="en-CA" dirty="0"/>
              <a:t>Search</a:t>
            </a:r>
          </a:p>
          <a:p>
            <a:r>
              <a:rPr lang="en-CA" dirty="0"/>
              <a:t>Buttons</a:t>
            </a:r>
          </a:p>
          <a:p>
            <a:r>
              <a:rPr lang="en-CA" dirty="0"/>
              <a:t>Excellent Images</a:t>
            </a:r>
          </a:p>
          <a:p>
            <a:pPr marL="0" indent="0">
              <a:buNone/>
            </a:pPr>
            <a:endParaRPr lang="en-CA" dirty="0"/>
          </a:p>
          <a:p>
            <a:pPr marL="0" indent="0">
              <a:buNone/>
            </a:pPr>
            <a:r>
              <a:rPr lang="en-CA" dirty="0"/>
              <a:t>The Website can be accessed by mobile, tablet, notebook, and desktop.</a:t>
            </a:r>
          </a:p>
          <a:p>
            <a:pPr marL="0" indent="0">
              <a:buNone/>
            </a:pPr>
            <a:r>
              <a:rPr lang="en-CA" dirty="0"/>
              <a:t>The colours reflect the identity of the Jules Verne Travel Logo.</a:t>
            </a:r>
          </a:p>
          <a:p>
            <a:pPr marL="0" indent="0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48100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0228" y="210744"/>
            <a:ext cx="10154194" cy="78060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Home Page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740228" y="1059671"/>
            <a:ext cx="11077303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3200" dirty="0"/>
              <a:t>The Home Page of the Website includes information about the journey, connection, and marketing elements.</a:t>
            </a:r>
            <a:endParaRPr lang="en-US" sz="32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0A2EF8-A700-4D9C-9A90-A3C19EFF58D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245" y="2331343"/>
            <a:ext cx="3936275" cy="243977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D4FF1FD-D0A5-47D5-8150-C9BB152530B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1212" y="2331342"/>
            <a:ext cx="3839674" cy="2410087"/>
          </a:xfrm>
          <a:prstGeom prst="rect">
            <a:avLst/>
          </a:prstGeom>
        </p:spPr>
      </p:pic>
      <p:sp>
        <p:nvSpPr>
          <p:cNvPr id="14" name="Title 2">
            <a:extLst>
              <a:ext uri="{FF2B5EF4-FFF2-40B4-BE49-F238E27FC236}">
                <a16:creationId xmlns:a16="http://schemas.microsoft.com/office/drawing/2014/main" id="{2CF6B79D-F7F1-4828-B0A2-5ABD7D5D4F0C}"/>
              </a:ext>
            </a:extLst>
          </p:cNvPr>
          <p:cNvSpPr txBox="1">
            <a:spLocks/>
          </p:cNvSpPr>
          <p:nvPr/>
        </p:nvSpPr>
        <p:spPr>
          <a:xfrm>
            <a:off x="740228" y="2224946"/>
            <a:ext cx="766355" cy="1015585"/>
          </a:xfrm>
          <a:prstGeom prst="rect">
            <a:avLst/>
          </a:prstGeom>
        </p:spPr>
        <p:txBody>
          <a:bodyPr bIns="91440" anchor="b" anchorCtr="0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65B337C3-9411-4A81-A64A-2D3BC3BD69FF}"/>
              </a:ext>
            </a:extLst>
          </p:cNvPr>
          <p:cNvSpPr txBox="1">
            <a:spLocks/>
          </p:cNvSpPr>
          <p:nvPr/>
        </p:nvSpPr>
        <p:spPr>
          <a:xfrm>
            <a:off x="6096000" y="2224945"/>
            <a:ext cx="766355" cy="1015585"/>
          </a:xfrm>
          <a:prstGeom prst="rect">
            <a:avLst/>
          </a:prstGeom>
        </p:spPr>
        <p:txBody>
          <a:bodyPr bIns="91440" anchor="b" anchorCtr="0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C00000"/>
                </a:solidFill>
              </a:rPr>
              <a:t>2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7B26027-EFFC-4B27-8D36-D7A73020C0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7245" y="5118722"/>
            <a:ext cx="6742534" cy="1528534"/>
          </a:xfrm>
          <a:prstGeom prst="rect">
            <a:avLst/>
          </a:prstGeom>
        </p:spPr>
      </p:pic>
      <p:sp>
        <p:nvSpPr>
          <p:cNvPr id="17" name="Title 2">
            <a:extLst>
              <a:ext uri="{FF2B5EF4-FFF2-40B4-BE49-F238E27FC236}">
                <a16:creationId xmlns:a16="http://schemas.microsoft.com/office/drawing/2014/main" id="{434227C4-25C2-4EA0-A379-3DB772009D1F}"/>
              </a:ext>
            </a:extLst>
          </p:cNvPr>
          <p:cNvSpPr txBox="1">
            <a:spLocks/>
          </p:cNvSpPr>
          <p:nvPr/>
        </p:nvSpPr>
        <p:spPr>
          <a:xfrm>
            <a:off x="740228" y="4993379"/>
            <a:ext cx="766355" cy="1015585"/>
          </a:xfrm>
          <a:prstGeom prst="rect">
            <a:avLst/>
          </a:prstGeom>
        </p:spPr>
        <p:txBody>
          <a:bodyPr bIns="91440" anchor="b" anchorCtr="0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C0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130681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69C37EC-E4D6-4DBA-BD85-468F1142EF8C}"/>
              </a:ext>
            </a:extLst>
          </p:cNvPr>
          <p:cNvSpPr/>
          <p:nvPr/>
        </p:nvSpPr>
        <p:spPr>
          <a:xfrm>
            <a:off x="5932667" y="2481943"/>
            <a:ext cx="4587287" cy="511418"/>
          </a:xfrm>
          <a:prstGeom prst="roundRect">
            <a:avLst/>
          </a:prstGeom>
          <a:noFill/>
          <a:ln w="28575"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0228" y="210744"/>
            <a:ext cx="10154194" cy="78060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Journey Page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740228" y="1059671"/>
            <a:ext cx="11077303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3200" dirty="0"/>
              <a:t>The Journey Page of the Website describes details of the first journey to the interior of the Earth through volcanic tubes.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1F3F740-ADAB-482B-91E2-5EA91CDBD98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417" y="2892054"/>
            <a:ext cx="4273803" cy="27396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6D9462A-701B-4427-AC5C-9E9D18BB17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720" y="3385247"/>
            <a:ext cx="4438082" cy="28429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E38E17-38A3-46C3-B959-D5B50B05D6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916" y="3871230"/>
            <a:ext cx="4273804" cy="2748865"/>
          </a:xfrm>
          <a:prstGeom prst="rect">
            <a:avLst/>
          </a:prstGeom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037FFE39-151B-4A94-B953-1B99A74AEFB6}"/>
              </a:ext>
            </a:extLst>
          </p:cNvPr>
          <p:cNvSpPr txBox="1">
            <a:spLocks/>
          </p:cNvSpPr>
          <p:nvPr/>
        </p:nvSpPr>
        <p:spPr>
          <a:xfrm>
            <a:off x="5870386" y="2375936"/>
            <a:ext cx="4711848" cy="650099"/>
          </a:xfrm>
          <a:prstGeom prst="rect">
            <a:avLst/>
          </a:prstGeom>
        </p:spPr>
        <p:txBody>
          <a:bodyPr bIns="91440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tx1"/>
                </a:solidFill>
              </a:rPr>
              <a:t>Slide Show - Presentation</a:t>
            </a:r>
          </a:p>
        </p:txBody>
      </p:sp>
    </p:spTree>
    <p:extLst>
      <p:ext uri="{BB962C8B-B14F-4D97-AF65-F5344CB8AC3E}">
        <p14:creationId xmlns:p14="http://schemas.microsoft.com/office/powerpoint/2010/main" val="198097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0228" y="210744"/>
            <a:ext cx="10154194" cy="78060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Common Elements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740228" y="1059671"/>
            <a:ext cx="11077303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3200" dirty="0"/>
              <a:t>Simple and easy to fill: </a:t>
            </a:r>
          </a:p>
          <a:p>
            <a:pPr marL="0" indent="0">
              <a:buNone/>
            </a:pPr>
            <a:r>
              <a:rPr lang="en-CA" sz="3200" dirty="0"/>
              <a:t>first consumer contact.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8EBA21-50F0-47E4-B40A-2A535DB7F8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8879" y="408600"/>
            <a:ext cx="4258491" cy="604079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3295E7A-732B-4280-90A4-1110325F6B7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228" y="2756619"/>
            <a:ext cx="4854825" cy="2943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760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40228" y="210744"/>
            <a:ext cx="10154194" cy="78060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Common Elements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740228" y="1059671"/>
            <a:ext cx="11077303" cy="4572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dirty="0"/>
              <a:t>There are a few common elements every page include.</a:t>
            </a:r>
            <a:endParaRPr lang="en-US" sz="3200" dirty="0"/>
          </a:p>
        </p:txBody>
      </p:sp>
      <p:sp>
        <p:nvSpPr>
          <p:cNvPr id="14" name="Title 2">
            <a:extLst>
              <a:ext uri="{FF2B5EF4-FFF2-40B4-BE49-F238E27FC236}">
                <a16:creationId xmlns:a16="http://schemas.microsoft.com/office/drawing/2014/main" id="{2CF6B79D-F7F1-4828-B0A2-5ABD7D5D4F0C}"/>
              </a:ext>
            </a:extLst>
          </p:cNvPr>
          <p:cNvSpPr txBox="1">
            <a:spLocks/>
          </p:cNvSpPr>
          <p:nvPr/>
        </p:nvSpPr>
        <p:spPr>
          <a:xfrm>
            <a:off x="740228" y="1898278"/>
            <a:ext cx="766355" cy="1015585"/>
          </a:xfrm>
          <a:prstGeom prst="rect">
            <a:avLst/>
          </a:prstGeom>
        </p:spPr>
        <p:txBody>
          <a:bodyPr bIns="91440" anchor="b" anchorCtr="0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C00000"/>
                </a:solidFill>
              </a:rPr>
              <a:t>1</a:t>
            </a:r>
          </a:p>
        </p:txBody>
      </p:sp>
      <p:sp>
        <p:nvSpPr>
          <p:cNvPr id="15" name="Title 2">
            <a:extLst>
              <a:ext uri="{FF2B5EF4-FFF2-40B4-BE49-F238E27FC236}">
                <a16:creationId xmlns:a16="http://schemas.microsoft.com/office/drawing/2014/main" id="{65B337C3-9411-4A81-A64A-2D3BC3BD69FF}"/>
              </a:ext>
            </a:extLst>
          </p:cNvPr>
          <p:cNvSpPr txBox="1">
            <a:spLocks/>
          </p:cNvSpPr>
          <p:nvPr/>
        </p:nvSpPr>
        <p:spPr>
          <a:xfrm>
            <a:off x="740228" y="3256086"/>
            <a:ext cx="766355" cy="1015585"/>
          </a:xfrm>
          <a:prstGeom prst="rect">
            <a:avLst/>
          </a:prstGeom>
        </p:spPr>
        <p:txBody>
          <a:bodyPr bIns="91440" anchor="b" anchorCtr="0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C00000"/>
                </a:solidFill>
              </a:rPr>
              <a:t>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090564D-4865-4E0B-A50A-C0D8587616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582" y="2220293"/>
            <a:ext cx="9715999" cy="27941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C60FD4-BE45-49C3-8CF0-CDE2F13ED9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583" y="3235878"/>
            <a:ext cx="8744399" cy="615982"/>
          </a:xfrm>
          <a:prstGeom prst="rect">
            <a:avLst/>
          </a:prstGeom>
        </p:spPr>
      </p:pic>
      <p:sp>
        <p:nvSpPr>
          <p:cNvPr id="12" name="Title 2">
            <a:extLst>
              <a:ext uri="{FF2B5EF4-FFF2-40B4-BE49-F238E27FC236}">
                <a16:creationId xmlns:a16="http://schemas.microsoft.com/office/drawing/2014/main" id="{09DAB20B-22DD-42DE-99E0-FE20C3665523}"/>
              </a:ext>
            </a:extLst>
          </p:cNvPr>
          <p:cNvSpPr txBox="1">
            <a:spLocks/>
          </p:cNvSpPr>
          <p:nvPr/>
        </p:nvSpPr>
        <p:spPr>
          <a:xfrm>
            <a:off x="740228" y="4684411"/>
            <a:ext cx="766355" cy="1015585"/>
          </a:xfrm>
          <a:prstGeom prst="rect">
            <a:avLst/>
          </a:prstGeom>
        </p:spPr>
        <p:txBody>
          <a:bodyPr bIns="91440" anchor="b" anchorCtr="0">
            <a:no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>
                <a:solidFill>
                  <a:srgbClr val="C00000"/>
                </a:solidFill>
              </a:rPr>
              <a:t>3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C4B142F-D3A7-4E86-91FD-7174E474D3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5779" y="4588031"/>
            <a:ext cx="9817605" cy="1085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445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14400" y="1215164"/>
            <a:ext cx="10363200" cy="1143000"/>
          </a:xfrm>
        </p:spPr>
        <p:txBody>
          <a:bodyPr/>
          <a:lstStyle/>
          <a:p>
            <a:r>
              <a:rPr lang="en-US" dirty="0"/>
              <a:t>Slide Show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sz="quarter" idx="1"/>
          </p:nvPr>
        </p:nvSpPr>
        <p:spPr>
          <a:xfrm>
            <a:off x="914400" y="2388326"/>
            <a:ext cx="10363200" cy="1775460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A </a:t>
            </a:r>
            <a:r>
              <a:rPr lang="en-CA" b="1" dirty="0"/>
              <a:t>slide show</a:t>
            </a:r>
            <a:r>
              <a:rPr lang="en-CA" dirty="0"/>
              <a:t> is a </a:t>
            </a:r>
            <a:r>
              <a:rPr lang="en-CA" b="1" dirty="0"/>
              <a:t>presentation</a:t>
            </a:r>
            <a:r>
              <a:rPr lang="en-CA" dirty="0"/>
              <a:t> of a series of still images on a projection screen or electronic display device, typically in a prearranged sequence. The changes may be automatic and at regular intervals or they may be manually controlled by a presenter or the viewer.</a:t>
            </a:r>
            <a:endParaRPr lang="en-US" dirty="0"/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A42824C7-CE70-4A81-A421-9AFE6E3FF86F}"/>
              </a:ext>
            </a:extLst>
          </p:cNvPr>
          <p:cNvSpPr txBox="1">
            <a:spLocks/>
          </p:cNvSpPr>
          <p:nvPr/>
        </p:nvSpPr>
        <p:spPr>
          <a:xfrm>
            <a:off x="914400" y="4163786"/>
            <a:ext cx="10439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Marketing Elements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95B8870C-C37A-4BC8-AFB6-83ABBB08699A}"/>
              </a:ext>
            </a:extLst>
          </p:cNvPr>
          <p:cNvSpPr txBox="1">
            <a:spLocks/>
          </p:cNvSpPr>
          <p:nvPr/>
        </p:nvSpPr>
        <p:spPr>
          <a:xfrm>
            <a:off x="914400" y="5336948"/>
            <a:ext cx="10585268" cy="95064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ts val="580"/>
              </a:spcBef>
              <a:buClr>
                <a:schemeClr val="accent1">
                  <a:lumMod val="75000"/>
                </a:schemeClr>
              </a:buClr>
              <a:buSzPct val="8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28600" algn="l" rtl="0" eaLnBrk="1" latinLnBrk="0" hangingPunct="1">
              <a:spcBef>
                <a:spcPts val="370"/>
              </a:spcBef>
              <a:buClr>
                <a:schemeClr val="accent2">
                  <a:lumMod val="75000"/>
                </a:schemeClr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370"/>
              </a:spcBef>
              <a:buClr>
                <a:schemeClr val="accent1">
                  <a:lumMod val="60000"/>
                  <a:lumOff val="40000"/>
                </a:schemeClr>
              </a:buClr>
              <a:buSzPct val="8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70"/>
              </a:spcBef>
              <a:buClr>
                <a:schemeClr val="accent3">
                  <a:lumMod val="75000"/>
                </a:schemeClr>
              </a:buClr>
              <a:buFontTx/>
              <a:buChar char="o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228600" algn="l" rtl="0" eaLnBrk="1" latinLnBrk="0" hangingPunct="1">
              <a:spcBef>
                <a:spcPts val="370"/>
              </a:spcBef>
              <a:buClr>
                <a:schemeClr val="accent3"/>
              </a:buClr>
              <a:buChar char="•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228600" algn="l" rtl="0" eaLnBrk="1" latinLnBrk="0" hangingPunct="1">
              <a:spcBef>
                <a:spcPts val="370"/>
              </a:spcBef>
              <a:buClr>
                <a:schemeClr val="accent2"/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228600" algn="l" rtl="0" eaLnBrk="1" latinLnBrk="0" hangingPunct="1">
              <a:spcBef>
                <a:spcPts val="370"/>
              </a:spcBef>
              <a:buClr>
                <a:schemeClr val="accent1">
                  <a:lumMod val="75000"/>
                </a:schemeClr>
              </a:buClr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26030" indent="-285750" algn="l" rtl="0" eaLnBrk="1" latinLnBrk="0" hangingPunct="1">
              <a:spcBef>
                <a:spcPts val="370"/>
              </a:spcBef>
              <a:buClr>
                <a:schemeClr val="accent3">
                  <a:lumMod val="50000"/>
                </a:schemeClr>
              </a:buClr>
              <a:buFont typeface="Arial" panose="020B0604020202020204" pitchFamily="34" charset="0"/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2"/>
              <a:buNone/>
            </a:pPr>
            <a:r>
              <a:rPr lang="en-CA" dirty="0"/>
              <a:t>The </a:t>
            </a:r>
            <a:r>
              <a:rPr lang="en-CA" b="1" dirty="0"/>
              <a:t>marketing</a:t>
            </a:r>
            <a:r>
              <a:rPr lang="en-CA" dirty="0"/>
              <a:t> elements refers to the set of actions, or tactics, that a company uses to promote its brand or product in the </a:t>
            </a:r>
            <a:r>
              <a:rPr lang="en-CA" b="1" dirty="0"/>
              <a:t>market</a:t>
            </a:r>
            <a:r>
              <a:rPr lang="en-CA" dirty="0"/>
              <a:t>.</a:t>
            </a:r>
          </a:p>
          <a:p>
            <a:pPr marL="0" indent="0">
              <a:buFont typeface="Wingdings 2"/>
              <a:buNone/>
            </a:pPr>
            <a:endParaRPr lang="en-US" dirty="0"/>
          </a:p>
        </p:txBody>
      </p:sp>
      <p:sp>
        <p:nvSpPr>
          <p:cNvPr id="6" name="Title 2">
            <a:extLst>
              <a:ext uri="{FF2B5EF4-FFF2-40B4-BE49-F238E27FC236}">
                <a16:creationId xmlns:a16="http://schemas.microsoft.com/office/drawing/2014/main" id="{325F5A11-5725-44A5-8293-A54D8DF14E66}"/>
              </a:ext>
            </a:extLst>
          </p:cNvPr>
          <p:cNvSpPr txBox="1">
            <a:spLocks/>
          </p:cNvSpPr>
          <p:nvPr/>
        </p:nvSpPr>
        <p:spPr>
          <a:xfrm>
            <a:off x="914400" y="464724"/>
            <a:ext cx="10154194" cy="780602"/>
          </a:xfrm>
          <a:prstGeom prst="rect">
            <a:avLst/>
          </a:prstGeom>
        </p:spPr>
        <p:txBody>
          <a:bodyPr bIns="91440" anchor="b" anchorCtr="0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40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C00000"/>
                </a:solidFill>
              </a:rPr>
              <a:t>Glossary &amp; Concepts</a:t>
            </a:r>
          </a:p>
        </p:txBody>
      </p:sp>
    </p:spTree>
    <p:extLst>
      <p:ext uri="{BB962C8B-B14F-4D97-AF65-F5344CB8AC3E}">
        <p14:creationId xmlns:p14="http://schemas.microsoft.com/office/powerpoint/2010/main" val="3867255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usiness plan presentation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2">
          <a:schemeClr val="accent1"/>
        </a:fillRef>
        <a:effectRef idx="1">
          <a:schemeClr val="accent1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Business plan presentation.potx" id="{B0CF94B3-F59B-427A-A620-6B86E9154593}" vid="{92489599-94E0-42FA-BFD7-90FE9B56DF1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mbria-Calibri">
      <a:majorFont>
        <a:latin typeface="Cambria" panose="02040503050406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plan presentation</Template>
  <TotalTime>115</TotalTime>
  <Words>304</Words>
  <Application>Microsoft Office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Cambria</vt:lpstr>
      <vt:lpstr>Wingdings 2</vt:lpstr>
      <vt:lpstr>Business plan presentation</vt:lpstr>
      <vt:lpstr>Journey to the Center of the Earth Project</vt:lpstr>
      <vt:lpstr>Vision</vt:lpstr>
      <vt:lpstr>What are we selling?</vt:lpstr>
      <vt:lpstr>Website Concepts</vt:lpstr>
      <vt:lpstr>Home Page</vt:lpstr>
      <vt:lpstr>Journey Page</vt:lpstr>
      <vt:lpstr>Common Elements</vt:lpstr>
      <vt:lpstr>Common Elements</vt:lpstr>
      <vt:lpstr>Slide Show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Journey to the Center of the Earth Project</dc:title>
  <dc:creator>Fabiana Silva</dc:creator>
  <cp:lastModifiedBy>Fabiana Silva</cp:lastModifiedBy>
  <cp:revision>19</cp:revision>
  <dcterms:created xsi:type="dcterms:W3CDTF">2018-04-23T01:08:37Z</dcterms:created>
  <dcterms:modified xsi:type="dcterms:W3CDTF">2018-04-23T03:06:38Z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74069300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